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1214" r:id="rId5"/>
    <p:sldId id="1581" r:id="rId6"/>
    <p:sldId id="1935" r:id="rId7"/>
    <p:sldId id="2221" r:id="rId8"/>
    <p:sldId id="1861" r:id="rId9"/>
    <p:sldId id="1863" r:id="rId10"/>
    <p:sldId id="1865" r:id="rId11"/>
    <p:sldId id="1864" r:id="rId12"/>
    <p:sldId id="1862" r:id="rId13"/>
    <p:sldId id="1917" r:id="rId14"/>
    <p:sldId id="1916" r:id="rId15"/>
    <p:sldId id="1915" r:id="rId16"/>
    <p:sldId id="1868" r:id="rId17"/>
    <p:sldId id="1869" r:id="rId18"/>
    <p:sldId id="1870" r:id="rId19"/>
    <p:sldId id="1872" r:id="rId20"/>
    <p:sldId id="1873" r:id="rId21"/>
    <p:sldId id="1875" r:id="rId22"/>
    <p:sldId id="1876" r:id="rId23"/>
    <p:sldId id="1878" r:id="rId24"/>
    <p:sldId id="1879" r:id="rId25"/>
    <p:sldId id="1880" r:id="rId26"/>
    <p:sldId id="1881" r:id="rId27"/>
    <p:sldId id="1884" r:id="rId28"/>
    <p:sldId id="1918" r:id="rId29"/>
    <p:sldId id="1877" r:id="rId30"/>
    <p:sldId id="1896" r:id="rId31"/>
    <p:sldId id="2220" r:id="rId32"/>
    <p:sldId id="1921" r:id="rId33"/>
    <p:sldId id="1908" r:id="rId34"/>
    <p:sldId id="1909" r:id="rId35"/>
    <p:sldId id="1910" r:id="rId36"/>
    <p:sldId id="1911" r:id="rId37"/>
    <p:sldId id="1912" r:id="rId38"/>
    <p:sldId id="1913" r:id="rId39"/>
    <p:sldId id="1899" r:id="rId40"/>
    <p:sldId id="1927" r:id="rId41"/>
    <p:sldId id="1928" r:id="rId42"/>
    <p:sldId id="1929" r:id="rId43"/>
    <p:sldId id="1932" r:id="rId44"/>
    <p:sldId id="1931" r:id="rId45"/>
    <p:sldId id="1933" r:id="rId46"/>
    <p:sldId id="1914" r:id="rId4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9900FF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7216" autoAdjust="0"/>
  </p:normalViewPr>
  <p:slideViewPr>
    <p:cSldViewPr snapToGrid="0">
      <p:cViewPr varScale="1">
        <p:scale>
          <a:sx n="61" d="100"/>
          <a:sy n="61" d="100"/>
        </p:scale>
        <p:origin x="996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since Professor Wang has a conference today</a:t>
            </a:r>
            <a:r>
              <a:rPr lang="en-US" baseline="0" dirty="0"/>
              <a:t> out of town</a:t>
            </a:r>
            <a:r>
              <a:rPr lang="en-US" dirty="0"/>
              <a:t>, I will give this hands-on introduction</a:t>
            </a:r>
            <a:r>
              <a:rPr lang="en-US" baseline="0" dirty="0"/>
              <a:t> based on this PPT we prepared together. As he mentioned last time,</a:t>
            </a:r>
            <a:r>
              <a:rPr lang="en-US" dirty="0"/>
              <a:t> we will have deep learning final projects by the end of the semester. Tentatively, we will have five lectures on deep learning hands-on,</a:t>
            </a:r>
            <a:r>
              <a:rPr lang="en-US" baseline="0" dirty="0"/>
              <a:t> including this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875AE-195C-4CA6-9755-81B74488F6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96DC-75CA-A74B-A068-71821180FF3D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6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1/6/2024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rawls.org/ppmi2/INTERAC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.nlm.nih.gov/detailedresult.php?img=PMC3259372_13244_2010_57_Fig1_HTML&amp;req=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lein%E2%80%93Nishina_formul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orshedulHaque/beer-lamberts-law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awls.org/ppmi2/RADPEN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11.bin"/><Relationship Id="rId3" Type="http://schemas.openxmlformats.org/officeDocument/2006/relationships/image" Target="../media/image34.wmf"/><Relationship Id="rId21" Type="http://schemas.openxmlformats.org/officeDocument/2006/relationships/image" Target="../media/image43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5" Type="http://schemas.openxmlformats.org/officeDocument/2006/relationships/image" Target="../media/image40.wmf"/><Relationship Id="rId23" Type="http://schemas.openxmlformats.org/officeDocument/2006/relationships/image" Target="../media/image44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42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lp.org/legal-guide/fair-us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4.gi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79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81.wmf"/><Relationship Id="rId2" Type="http://schemas.openxmlformats.org/officeDocument/2006/relationships/oleObject" Target="../embeddings/oleObject16.bin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image" Target="../media/image80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82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22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pmed.com/images/1829/patientinfo-procedures-comparison-radiology-chestxray-radiation-imaging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au.edu/cefns/labs/electron-microprobe/glg-510-class-notes/signals/#Absorption_of_electromagnetic_radiati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CT Physics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lang="en-US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0000"/>
                </a:solidFill>
                <a:ea typeface="ＭＳ Ｐゴシック" charset="0"/>
              </a:rPr>
              <a:t>X-ray Grating Interferometric Results</a:t>
            </a:r>
            <a:endParaRPr 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69" y="1426465"/>
            <a:ext cx="2626889" cy="3975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87" y="1426467"/>
            <a:ext cx="2676108" cy="39751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4151715" y="2055517"/>
            <a:ext cx="3975150" cy="2717051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888669" y="1426464"/>
            <a:ext cx="26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Attenuation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4780764" y="1426464"/>
            <a:ext cx="271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Phase-contrast</a:t>
            </a:r>
          </a:p>
        </p:txBody>
      </p:sp>
      <p:sp>
        <p:nvSpPr>
          <p:cNvPr id="9" name="文本框 9"/>
          <p:cNvSpPr txBox="1"/>
          <p:nvPr/>
        </p:nvSpPr>
        <p:spPr>
          <a:xfrm>
            <a:off x="7772287" y="1426464"/>
            <a:ext cx="255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Dark-field</a:t>
            </a:r>
          </a:p>
        </p:txBody>
      </p:sp>
      <p:cxnSp>
        <p:nvCxnSpPr>
          <p:cNvPr id="10" name="直接箭头连接符 11"/>
          <p:cNvCxnSpPr/>
          <p:nvPr/>
        </p:nvCxnSpPr>
        <p:spPr>
          <a:xfrm>
            <a:off x="5879093" y="2234305"/>
            <a:ext cx="327483" cy="47513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5"/>
          <p:cNvSpPr txBox="1"/>
          <p:nvPr/>
        </p:nvSpPr>
        <p:spPr>
          <a:xfrm>
            <a:off x="5078853" y="2589528"/>
            <a:ext cx="235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Trachea Invisible in Attenuation</a:t>
            </a:r>
          </a:p>
        </p:txBody>
      </p:sp>
      <p:cxnSp>
        <p:nvCxnSpPr>
          <p:cNvPr id="12" name="直接箭头连接符 18"/>
          <p:cNvCxnSpPr/>
          <p:nvPr/>
        </p:nvCxnSpPr>
        <p:spPr>
          <a:xfrm flipH="1">
            <a:off x="9279467" y="3244186"/>
            <a:ext cx="889834" cy="29810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0"/>
          <p:cNvSpPr txBox="1"/>
          <p:nvPr/>
        </p:nvSpPr>
        <p:spPr>
          <a:xfrm>
            <a:off x="7913758" y="3577275"/>
            <a:ext cx="209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 charset="0"/>
              </a:rPr>
              <a:t>Hair Invisible in Attenuation</a:t>
            </a:r>
          </a:p>
        </p:txBody>
      </p:sp>
      <p:cxnSp>
        <p:nvCxnSpPr>
          <p:cNvPr id="14" name="直接箭头连接符 25"/>
          <p:cNvCxnSpPr/>
          <p:nvPr/>
        </p:nvCxnSpPr>
        <p:spPr>
          <a:xfrm>
            <a:off x="5006302" y="2476369"/>
            <a:ext cx="133905" cy="6039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6"/>
          <p:cNvSpPr txBox="1"/>
          <p:nvPr/>
        </p:nvSpPr>
        <p:spPr>
          <a:xfrm rot="16200000">
            <a:off x="4566080" y="3503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Cartilage</a:t>
            </a:r>
          </a:p>
        </p:txBody>
      </p:sp>
      <p:sp>
        <p:nvSpPr>
          <p:cNvPr id="16" name="文本框 29"/>
          <p:cNvSpPr txBox="1"/>
          <p:nvPr/>
        </p:nvSpPr>
        <p:spPr>
          <a:xfrm>
            <a:off x="5557003" y="3542294"/>
            <a:ext cx="162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Texture of Muscle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9" y="4258588"/>
            <a:ext cx="8439531" cy="25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Principle of Relativity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" y="1443398"/>
            <a:ext cx="7256318" cy="5282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458" y="1554905"/>
            <a:ext cx="3352800" cy="74295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9703858" y="2297855"/>
            <a:ext cx="0" cy="573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69329" y="5469670"/>
            <a:ext cx="4087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The 1</a:t>
            </a:r>
            <a:r>
              <a:rPr lang="en-US" sz="1800" b="1" baseline="30000" dirty="0">
                <a:solidFill>
                  <a:srgbClr val="FF0000"/>
                </a:solidFill>
              </a:rPr>
              <a:t>st</a:t>
            </a:r>
            <a:r>
              <a:rPr lang="en-US" sz="1800" b="1" dirty="0">
                <a:solidFill>
                  <a:srgbClr val="FF0000"/>
                </a:solidFill>
              </a:rPr>
              <a:t> postulate (Relativity)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The physical laws are the same in all inertial frames.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The 2</a:t>
            </a:r>
            <a:r>
              <a:rPr lang="en-US" sz="1800" b="1" baseline="30000" dirty="0">
                <a:solidFill>
                  <a:srgbClr val="FF0000"/>
                </a:solidFill>
              </a:rPr>
              <a:t>nd</a:t>
            </a:r>
            <a:r>
              <a:rPr lang="en-US" sz="1800" b="1" dirty="0">
                <a:solidFill>
                  <a:srgbClr val="FF0000"/>
                </a:solidFill>
              </a:rPr>
              <a:t> postulate (Speed of Light)</a:t>
            </a: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H="1" flipV="1">
            <a:off x="9703858" y="5088987"/>
            <a:ext cx="9091" cy="380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79" y="2895393"/>
            <a:ext cx="4211558" cy="2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955" y="1494198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Nature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/>
              <a:t>Wave</a:t>
            </a:r>
          </a:p>
          <a:p>
            <a:r>
              <a:rPr lang="en-US" sz="2800" dirty="0"/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Attenuation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Mechanisms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 X-ray Radiography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6939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Interactions with Matter</a:t>
            </a:r>
            <a:endParaRPr lang="zh-CN" altLang="en-US" sz="4400" dirty="0"/>
          </a:p>
        </p:txBody>
      </p:sp>
      <p:pic>
        <p:nvPicPr>
          <p:cNvPr id="105474" name="Picture 2" descr="Types of Interaction between an X-ray photon and the atom of irradiated matter for x-ray beam energy 15-150keV (adapted from Seibert J.A and Boone J.M., 2005) 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25" y="1560584"/>
            <a:ext cx="7756494" cy="44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5866" y="6056400"/>
            <a:ext cx="1071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11111"/>
                </a:solidFill>
                <a:latin typeface="Roboto"/>
              </a:rPr>
              <a:t>Types of Interaction between an X-ray photon and the atom of irradiated matter</a:t>
            </a:r>
          </a:p>
          <a:p>
            <a:r>
              <a:rPr lang="en-US" altLang="zh-CN" sz="1800" b="1" dirty="0">
                <a:solidFill>
                  <a:srgbClr val="111111"/>
                </a:solidFill>
                <a:latin typeface="Roboto"/>
              </a:rPr>
              <a:t>		for x-ray beam energy 15-150keV (adapted from Seibert J.A and Boone J.M., 2005)</a:t>
            </a:r>
          </a:p>
        </p:txBody>
      </p:sp>
    </p:spTree>
    <p:extLst>
      <p:ext uri="{BB962C8B-B14F-4D97-AF65-F5344CB8AC3E}">
        <p14:creationId xmlns:p14="http://schemas.microsoft.com/office/powerpoint/2010/main" val="81661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Linear &amp; Mass Attenuation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59" y="1985297"/>
            <a:ext cx="6325386" cy="3814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7" y="1984778"/>
            <a:ext cx="5221503" cy="3826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0368" y="6359633"/>
            <a:ext cx="3779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b="1" dirty="0">
                <a:hlinkClick r:id="rId4"/>
              </a:rPr>
              <a:t>http://www.sprawls.org/ppmi2/INTERACT/</a:t>
            </a:r>
            <a:r>
              <a:rPr lang="zh-CN" altLang="en-US" sz="1400" b="1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035" y="2819656"/>
            <a:ext cx="269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The Same Amount of Material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3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Attenuation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04" y="1510511"/>
            <a:ext cx="6329592" cy="4870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9933" y="6465376"/>
            <a:ext cx="9118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https://openi.nlm.nih.gov/detailedresult.php?img=PMC3259372_13244_2010_57_Fig1_HTML&amp;req=4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4360" y="2810356"/>
            <a:ext cx="6114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It Depends on Both Material and Energy!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61467" y="1498600"/>
            <a:ext cx="2565400" cy="36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856"/>
              </p:ext>
            </p:extLst>
          </p:nvPr>
        </p:nvGraphicFramePr>
        <p:xfrm>
          <a:off x="4138162" y="1367553"/>
          <a:ext cx="7133133" cy="2137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812520" progId="Equation.DSMT4">
                  <p:embed/>
                </p:oleObj>
              </mc:Choice>
              <mc:Fallback>
                <p:oleObj name="Equation" r:id="rId2" imgW="2692080" imgH="812520" progId="Equation.DSMT4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162" y="1367553"/>
                        <a:ext cx="7133133" cy="2137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Two Basis Functions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161" y="3577572"/>
            <a:ext cx="4320480" cy="3195759"/>
          </a:xfrm>
          <a:prstGeom prst="rect">
            <a:avLst/>
          </a:prstGeom>
        </p:spPr>
      </p:pic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980436"/>
              </p:ext>
            </p:extLst>
          </p:nvPr>
        </p:nvGraphicFramePr>
        <p:xfrm>
          <a:off x="6984648" y="4612419"/>
          <a:ext cx="45450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228600" progId="Equation.DSMT4">
                  <p:embed/>
                </p:oleObj>
              </mc:Choice>
              <mc:Fallback>
                <p:oleObj name="Equation" r:id="rId5" imgW="1612800" imgH="22860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648" y="4612419"/>
                        <a:ext cx="45450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582931" y="386104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Material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0041" y="550686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Energy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 bwMode="auto">
          <a:xfrm flipH="1">
            <a:off x="8458641" y="4091882"/>
            <a:ext cx="124290" cy="6662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9" idx="3"/>
          </p:cNvCxnSpPr>
          <p:nvPr/>
        </p:nvCxnSpPr>
        <p:spPr bwMode="auto">
          <a:xfrm>
            <a:off x="9931378" y="4091882"/>
            <a:ext cx="221623" cy="6476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0" idx="1"/>
            <a:endCxn id="7" idx="2"/>
          </p:cNvCxnSpPr>
          <p:nvPr/>
        </p:nvCxnSpPr>
        <p:spPr bwMode="auto">
          <a:xfrm flipH="1" flipV="1">
            <a:off x="9257154" y="5260119"/>
            <a:ext cx="122886" cy="477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0" idx="3"/>
          </p:cNvCxnSpPr>
          <p:nvPr/>
        </p:nvCxnSpPr>
        <p:spPr bwMode="auto">
          <a:xfrm flipV="1">
            <a:off x="10608262" y="5239895"/>
            <a:ext cx="264819" cy="497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04" y="3985685"/>
            <a:ext cx="3560038" cy="17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222222"/>
                </a:solidFill>
              </a:rPr>
              <a:t>Klein–</a:t>
            </a:r>
            <a:r>
              <a:rPr lang="en-US" altLang="zh-CN" sz="4400" dirty="0" err="1">
                <a:solidFill>
                  <a:srgbClr val="222222"/>
                </a:solidFill>
              </a:rPr>
              <a:t>Nishina</a:t>
            </a:r>
            <a:r>
              <a:rPr lang="en-US" altLang="zh-CN" sz="4400" dirty="0">
                <a:solidFill>
                  <a:srgbClr val="222222"/>
                </a:solidFill>
              </a:rPr>
              <a:t> Function</a:t>
            </a:r>
            <a:endParaRPr lang="zh-CN" alt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61" y="1426464"/>
            <a:ext cx="5251278" cy="4608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0120" y="6006098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Klein–</a:t>
            </a:r>
            <a:r>
              <a:rPr lang="en-US" altLang="zh-CN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Nishina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distributions of scattering over a range of x-ray energies</a:t>
            </a:r>
            <a:endParaRPr lang="en-US" altLang="zh-CN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hlinkClick r:id="rId3"/>
              </a:rPr>
              <a:t>https://en.wikipedia.org/wiki/Klein%E2%80%93Nishina_formula</a:t>
            </a:r>
            <a:r>
              <a:rPr lang="en-US" altLang="zh-CN" sz="2000" b="1" dirty="0"/>
              <a:t>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0629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Beer’s Law (Monochromatic Light)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20" y="1446750"/>
            <a:ext cx="7111080" cy="5174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21" y="6553879"/>
            <a:ext cx="9954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hlinkClick r:id="rId3"/>
              </a:rPr>
              <a:t>https://www.slideshare.net/MorshedulHaque/beer-lamberts-law</a:t>
            </a:r>
            <a:r>
              <a:rPr lang="zh-CN" altLang="en-US" sz="1400" b="1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5384"/>
            <a:ext cx="5080919" cy="1629556"/>
          </a:xfrm>
          <a:prstGeom prst="rect">
            <a:avLst/>
          </a:prstGeom>
        </p:spPr>
      </p:pic>
      <p:pic>
        <p:nvPicPr>
          <p:cNvPr id="26626" name="Picture 2" descr="http://www.sprawls.org/ppmi2/RADPEN/RADPEN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7684"/>
            <a:ext cx="5080920" cy="34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48452" y="4611570"/>
            <a:ext cx="3632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6"/>
              </a:rPr>
              <a:t>http://www.sprawls.org/ppmi2/RADPEN/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80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Mono- &amp; Poly-Data Models</a:t>
            </a:r>
            <a:endParaRPr lang="zh-CN" altLang="en-US" sz="4400" dirty="0"/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043626"/>
              </p:ext>
            </p:extLst>
          </p:nvPr>
        </p:nvGraphicFramePr>
        <p:xfrm>
          <a:off x="442913" y="4926013"/>
          <a:ext cx="40576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57200" progId="Equation.DSMT4">
                  <p:embed/>
                </p:oleObj>
              </mc:Choice>
              <mc:Fallback>
                <p:oleObj name="Equation" r:id="rId2" imgW="1130040" imgH="45720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4926013"/>
                        <a:ext cx="405765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505065"/>
              </p:ext>
            </p:extLst>
          </p:nvPr>
        </p:nvGraphicFramePr>
        <p:xfrm>
          <a:off x="5204604" y="4852429"/>
          <a:ext cx="6423652" cy="1785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640" imgH="495000" progId="Equation.DSMT4">
                  <p:embed/>
                </p:oleObj>
              </mc:Choice>
              <mc:Fallback>
                <p:oleObj name="Equation" r:id="rId4" imgW="1790640" imgH="495000" progId="Equation.DSMT4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4604" y="4852429"/>
                        <a:ext cx="6423652" cy="1785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776054"/>
              </p:ext>
            </p:extLst>
          </p:nvPr>
        </p:nvGraphicFramePr>
        <p:xfrm>
          <a:off x="330371" y="2728314"/>
          <a:ext cx="11116565" cy="163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98520" imgH="457200" progId="Equation.DSMT4">
                  <p:embed/>
                </p:oleObj>
              </mc:Choice>
              <mc:Fallback>
                <p:oleObj name="Equation" r:id="rId6" imgW="3098520" imgH="45720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71" y="2728314"/>
                        <a:ext cx="11116565" cy="163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>
            <a:endCxn id="9" idx="0"/>
          </p:cNvCxnSpPr>
          <p:nvPr/>
        </p:nvCxnSpPr>
        <p:spPr>
          <a:xfrm rot="5400000">
            <a:off x="3879283" y="2917221"/>
            <a:ext cx="602627" cy="34161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>
          <a:xfrm>
            <a:off x="4614705" y="5745236"/>
            <a:ext cx="589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99598" y="626558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Energy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9734" y="626558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Spectrum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60129" y="1651487"/>
            <a:ext cx="9272580" cy="1479063"/>
            <a:chOff x="1260129" y="1651487"/>
            <a:chExt cx="9272580" cy="1479063"/>
          </a:xfrm>
        </p:grpSpPr>
        <p:grpSp>
          <p:nvGrpSpPr>
            <p:cNvPr id="22" name="Group 21"/>
            <p:cNvGrpSpPr/>
            <p:nvPr/>
          </p:nvGrpSpPr>
          <p:grpSpPr>
            <a:xfrm>
              <a:off x="3338162" y="1651487"/>
              <a:ext cx="1684867" cy="779455"/>
              <a:chOff x="2565403" y="1617490"/>
              <a:chExt cx="1684867" cy="77945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1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73442"/>
                  </p:ext>
                </p:extLst>
              </p:nvPr>
            </p:nvGraphicFramePr>
            <p:xfrm>
              <a:off x="2929998" y="1617490"/>
              <a:ext cx="955675" cy="728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66400" imgH="203040" progId="Equation.DSMT4">
                      <p:embed/>
                    </p:oleObj>
                  </mc:Choice>
                  <mc:Fallback>
                    <p:oleObj name="Equation" r:id="rId8" imgW="266400" imgH="203040" progId="Equation.DSMT4">
                      <p:embed/>
                      <p:pic>
                        <p:nvPicPr>
                          <p:cNvPr id="8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9998" y="1617490"/>
                            <a:ext cx="955675" cy="7286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3" name="Group 22"/>
            <p:cNvGrpSpPr/>
            <p:nvPr/>
          </p:nvGrpSpPr>
          <p:grpSpPr>
            <a:xfrm>
              <a:off x="5023029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5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8805288"/>
                  </p:ext>
                </p:extLst>
              </p:nvPr>
            </p:nvGraphicFramePr>
            <p:xfrm>
              <a:off x="2907771" y="1617660"/>
              <a:ext cx="1001712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279360" imgH="203040" progId="Equation.DSMT4">
                      <p:embed/>
                    </p:oleObj>
                  </mc:Choice>
                  <mc:Fallback>
                    <p:oleObj name="Equation" r:id="rId10" imgW="279360" imgH="203040" progId="Equation.DSMT4">
                      <p:embed/>
                      <p:pic>
                        <p:nvPicPr>
                          <p:cNvPr id="2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771" y="1617660"/>
                            <a:ext cx="1001712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707896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358166"/>
                  </p:ext>
                </p:extLst>
              </p:nvPr>
            </p:nvGraphicFramePr>
            <p:xfrm>
              <a:off x="2907241" y="1617660"/>
              <a:ext cx="1001713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279360" imgH="203040" progId="Equation.DSMT4">
                      <p:embed/>
                    </p:oleObj>
                  </mc:Choice>
                  <mc:Fallback>
                    <p:oleObj name="Equation" r:id="rId12" imgW="279360" imgH="203040" progId="Equation.DSMT4">
                      <p:embed/>
                      <p:pic>
                        <p:nvPicPr>
                          <p:cNvPr id="2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241" y="1617660"/>
                            <a:ext cx="1001713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" name="Right Arrow 28"/>
            <p:cNvSpPr/>
            <p:nvPr/>
          </p:nvSpPr>
          <p:spPr>
            <a:xfrm>
              <a:off x="2072130" y="1748920"/>
              <a:ext cx="1083736" cy="6820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8544628" y="1823121"/>
              <a:ext cx="1083736" cy="46583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391221"/>
                </p:ext>
              </p:extLst>
            </p:nvPr>
          </p:nvGraphicFramePr>
          <p:xfrm>
            <a:off x="1260129" y="1748920"/>
            <a:ext cx="638175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480" imgH="228600" progId="Equation.DSMT4">
                    <p:embed/>
                  </p:oleObj>
                </mc:Choice>
                <mc:Fallback>
                  <p:oleObj name="Equation" r:id="rId14" imgW="177480" imgH="228600" progId="Equation.DSMT4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129" y="1748920"/>
                          <a:ext cx="638175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0732004"/>
                </p:ext>
              </p:extLst>
            </p:nvPr>
          </p:nvGraphicFramePr>
          <p:xfrm>
            <a:off x="9711972" y="1748494"/>
            <a:ext cx="820737" cy="817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28600" imgH="228600" progId="Equation.DSMT4">
                    <p:embed/>
                  </p:oleObj>
                </mc:Choice>
                <mc:Fallback>
                  <p:oleObj name="Equation" r:id="rId16" imgW="228600" imgH="228600" progId="Equation.DSMT4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1972" y="1748494"/>
                          <a:ext cx="820737" cy="817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681199"/>
                </p:ext>
              </p:extLst>
            </p:nvPr>
          </p:nvGraphicFramePr>
          <p:xfrm>
            <a:off x="3896698" y="2357438"/>
            <a:ext cx="592137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64880" imgH="215640" progId="Equation.DSMT4">
                    <p:embed/>
                  </p:oleObj>
                </mc:Choice>
                <mc:Fallback>
                  <p:oleObj name="Equation" r:id="rId18" imgW="164880" imgH="215640" progId="Equation.DSMT4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698" y="2357438"/>
                          <a:ext cx="592137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7441815"/>
                </p:ext>
              </p:extLst>
            </p:nvPr>
          </p:nvGraphicFramePr>
          <p:xfrm>
            <a:off x="5635625" y="2357438"/>
            <a:ext cx="638175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77480" imgH="215640" progId="Equation.DSMT4">
                    <p:embed/>
                  </p:oleObj>
                </mc:Choice>
                <mc:Fallback>
                  <p:oleObj name="Equation" r:id="rId20" imgW="177480" imgH="215640" progId="Equation.DSMT4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5625" y="2357438"/>
                          <a:ext cx="638175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8128838"/>
                </p:ext>
              </p:extLst>
            </p:nvPr>
          </p:nvGraphicFramePr>
          <p:xfrm>
            <a:off x="7299325" y="2312988"/>
            <a:ext cx="636588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77480" imgH="228600" progId="Equation.DSMT4">
                    <p:embed/>
                  </p:oleObj>
                </mc:Choice>
                <mc:Fallback>
                  <p:oleObj name="Equation" r:id="rId22" imgW="177480" imgH="228600" progId="Equation.DSMT4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9325" y="2312988"/>
                          <a:ext cx="636588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4695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9BB9A2-AFD7-949D-7115-4F29BFB5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4" y="493148"/>
            <a:ext cx="11517029" cy="5871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48870C-B22F-C675-9E28-249C21ACCF25}"/>
              </a:ext>
            </a:extLst>
          </p:cNvPr>
          <p:cNvSpPr/>
          <p:nvPr/>
        </p:nvSpPr>
        <p:spPr>
          <a:xfrm>
            <a:off x="121384" y="2554941"/>
            <a:ext cx="11165181" cy="87405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3778" y="1535752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Nature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/>
              <a:t>Wave</a:t>
            </a:r>
          </a:p>
          <a:p>
            <a:r>
              <a:rPr lang="en-US" sz="2800" dirty="0"/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/>
              <a:t>Mechanisms</a:t>
            </a:r>
          </a:p>
          <a:p>
            <a:pPr lvl="1"/>
            <a:r>
              <a:rPr lang="en-US" sz="2800" dirty="0"/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 X-ray Radiography</a:t>
            </a:r>
            <a:endParaRPr lang="en-US" altLang="zh-CN" sz="2800" dirty="0">
              <a:solidFill>
                <a:srgbClr val="FF0000"/>
              </a:solidFill>
              <a:ea typeface="ＭＳ Ｐゴシック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23029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Tube: Simple View</a:t>
            </a:r>
          </a:p>
        </p:txBody>
      </p:sp>
      <p:pic>
        <p:nvPicPr>
          <p:cNvPr id="114690" name="Picture 2" descr="Image result for x-ray tungsten characteris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62" y="1854698"/>
            <a:ext cx="8044076" cy="46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04783" y="6166833"/>
            <a:ext cx="3645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http://www.dmlp.org/legal-guide/fair-use</a:t>
            </a:r>
            <a:r>
              <a:rPr lang="en-US" sz="1400" b="1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537200" y="1625597"/>
            <a:ext cx="0" cy="230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112000" y="1625597"/>
            <a:ext cx="0" cy="230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45667" y="2091265"/>
            <a:ext cx="154940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7578" y="16238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</p:spTree>
    <p:extLst>
      <p:ext uri="{BB962C8B-B14F-4D97-AF65-F5344CB8AC3E}">
        <p14:creationId xmlns:p14="http://schemas.microsoft.com/office/powerpoint/2010/main" val="160983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Tube: Pretty View</a:t>
            </a:r>
            <a:endParaRPr lang="zh-CN" altLang="en-US" sz="4400" dirty="0"/>
          </a:p>
        </p:txBody>
      </p:sp>
      <p:pic>
        <p:nvPicPr>
          <p:cNvPr id="106498" name="Picture 2" descr="Image result for x ray tube working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20" y="1637020"/>
            <a:ext cx="6840760" cy="49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959600" y="4428985"/>
            <a:ext cx="0" cy="1572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16789" y="4428985"/>
            <a:ext cx="0" cy="1572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200" y="5910841"/>
            <a:ext cx="65709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98482" y="60019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302504" y="5903481"/>
            <a:ext cx="65709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7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X-ray Spectrum</a:t>
            </a:r>
            <a:endParaRPr lang="en-US" sz="4400" dirty="0"/>
          </a:p>
        </p:txBody>
      </p:sp>
      <p:pic>
        <p:nvPicPr>
          <p:cNvPr id="115714" name="Picture 2" descr="Image result for medical x-ray tube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08" y="2131114"/>
            <a:ext cx="5939691" cy="40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426202" y="5357456"/>
            <a:ext cx="0" cy="807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981267" y="5357456"/>
            <a:ext cx="0" cy="807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442362" y="6167446"/>
            <a:ext cx="4506588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36467" y="625037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6F9DA-8539-43D6-9CA7-1BB1B7B0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92" y="1607954"/>
            <a:ext cx="5027134" cy="38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D535A-8FEB-45D2-B91B-AE2017330F38}"/>
              </a:ext>
            </a:extLst>
          </p:cNvPr>
          <p:cNvSpPr txBox="1"/>
          <p:nvPr/>
        </p:nvSpPr>
        <p:spPr>
          <a:xfrm>
            <a:off x="844492" y="5505726"/>
            <a:ext cx="48154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AU  - Roque, Rita</a:t>
            </a:r>
          </a:p>
          <a:p>
            <a:r>
              <a:rPr lang="en-US" sz="1600" dirty="0"/>
              <a:t>PY  - 2018/06/13</a:t>
            </a:r>
          </a:p>
          <a:p>
            <a:r>
              <a:rPr lang="en-US" sz="1600" dirty="0"/>
              <a:t>T1  - X-ray imaging using 100 </a:t>
            </a:r>
            <a:r>
              <a:rPr lang="en-US" sz="1600" dirty="0" err="1"/>
              <a:t>μm</a:t>
            </a:r>
            <a:r>
              <a:rPr lang="en-US" sz="1600" dirty="0"/>
              <a:t> thick Gas Electron Multipliers operating in Kr-CO2 mixtures</a:t>
            </a:r>
          </a:p>
          <a:p>
            <a:r>
              <a:rPr lang="en-US" sz="1600" dirty="0"/>
              <a:t>DO  - 10.13140/RG.2.2.16794.49600</a:t>
            </a:r>
          </a:p>
        </p:txBody>
      </p:sp>
    </p:spTree>
    <p:extLst>
      <p:ext uri="{BB962C8B-B14F-4D97-AF65-F5344CB8AC3E}">
        <p14:creationId xmlns:p14="http://schemas.microsoft.com/office/powerpoint/2010/main" val="370901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E-beam Scanner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20" y="1571641"/>
            <a:ext cx="6880761" cy="50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8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Energy-integrating Detector</a:t>
            </a:r>
            <a:endParaRPr lang="en-US" sz="4400" dirty="0"/>
          </a:p>
        </p:txBody>
      </p:sp>
      <p:pic>
        <p:nvPicPr>
          <p:cNvPr id="4" name="Picture 2" descr="http://cdn.agilitycms.com/applied-radiology/MediaGroupings/24/Seibert_figure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3" y="1846652"/>
            <a:ext cx="11323000" cy="43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16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Beer’s Law to Linear Equation</a:t>
            </a:r>
            <a:endParaRPr lang="zh-CN" altLang="en-US" sz="4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572404" y="1444566"/>
          <a:ext cx="3127788" cy="119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760" imgH="457200" progId="Equation.DSMT4">
                  <p:embed/>
                </p:oleObj>
              </mc:Choice>
              <mc:Fallback>
                <p:oleObj name="Equation" r:id="rId2" imgW="1193760" imgH="457200" progId="Equation.DSMT4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404" y="1444566"/>
                        <a:ext cx="3127788" cy="1195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1469232" y="2710891"/>
          <a:ext cx="4824535" cy="129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400" imgH="495000" progId="Equation.DSMT4">
                  <p:embed/>
                </p:oleObj>
              </mc:Choice>
              <mc:Fallback>
                <p:oleObj name="Equation" r:id="rId4" imgW="1841400" imgH="495000" progId="Equation.DSMT4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232" y="2710891"/>
                        <a:ext cx="4824535" cy="1294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3671" name="Picture 7" descr="Related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08" y="1749147"/>
            <a:ext cx="4371946" cy="47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73" name="Picture 9" descr="Image result for ct scanning carto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32" y="3924299"/>
            <a:ext cx="47625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Anti-scatter Grid</a:t>
            </a:r>
          </a:p>
        </p:txBody>
      </p:sp>
      <p:pic>
        <p:nvPicPr>
          <p:cNvPr id="15362" name="Picture 2" descr="http://tech.snmjournals.org/content/33/1/3/F10.larg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" y="2059355"/>
            <a:ext cx="4966295" cy="41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44" y="2134872"/>
            <a:ext cx="6878606" cy="351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7599" y="5586535"/>
            <a:ext cx="330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Without Grid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8544" y="5586535"/>
            <a:ext cx="343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With Grid</a:t>
            </a:r>
          </a:p>
        </p:txBody>
      </p:sp>
    </p:spTree>
    <p:extLst>
      <p:ext uri="{BB962C8B-B14F-4D97-AF65-F5344CB8AC3E}">
        <p14:creationId xmlns:p14="http://schemas.microsoft.com/office/powerpoint/2010/main" val="213882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F69C058-F9E6-407E-AE9F-6E8D7ABE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62" y="1788124"/>
            <a:ext cx="4673611" cy="46736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0D941A-B3EF-4B07-96CF-BAAD2E07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86673" y="3863176"/>
            <a:ext cx="931334" cy="688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3C103-486D-44FE-B636-AF93C398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“Dissectography” / X-ray Stereography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FF49C3-5573-48A0-8C9B-8C1CBFE1A2A2}"/>
              </a:ext>
            </a:extLst>
          </p:cNvPr>
          <p:cNvGrpSpPr/>
          <p:nvPr/>
        </p:nvGrpSpPr>
        <p:grpSpPr>
          <a:xfrm>
            <a:off x="187201" y="1788125"/>
            <a:ext cx="2336794" cy="4673611"/>
            <a:chOff x="433044" y="1846264"/>
            <a:chExt cx="2336794" cy="46736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9A674-D533-4821-8071-2484AB56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44" y="1846264"/>
              <a:ext cx="2336794" cy="23367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4783CE-E314-4F26-9AFE-FD38A3CF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044" y="4183081"/>
              <a:ext cx="2336794" cy="233679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9A17C0-771B-4873-9491-FBC5CF854B54}"/>
              </a:ext>
            </a:extLst>
          </p:cNvPr>
          <p:cNvGrpSpPr/>
          <p:nvPr/>
        </p:nvGrpSpPr>
        <p:grpSpPr>
          <a:xfrm>
            <a:off x="2948036" y="1788125"/>
            <a:ext cx="2336794" cy="4673611"/>
            <a:chOff x="4382753" y="1846264"/>
            <a:chExt cx="2336794" cy="46736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684FD2-5946-4E78-916E-D6126DB3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753" y="1846264"/>
              <a:ext cx="2336794" cy="23367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F518DA-DC2E-426B-94EC-101E5A3E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82753" y="4183081"/>
              <a:ext cx="2336794" cy="2336794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13AA489-675C-4D37-934C-460649A1B882}"/>
              </a:ext>
            </a:extLst>
          </p:cNvPr>
          <p:cNvSpPr>
            <a:spLocks noChangeAspect="1"/>
          </p:cNvSpPr>
          <p:nvPr/>
        </p:nvSpPr>
        <p:spPr>
          <a:xfrm rot="16200000">
            <a:off x="5452280" y="3509024"/>
            <a:ext cx="1400863" cy="1400863"/>
          </a:xfrm>
          <a:prstGeom prst="ellipse">
            <a:avLst/>
          </a:prstGeom>
          <a:noFill/>
          <a:ln w="38100">
            <a:solidFill>
              <a:srgbClr val="00B050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56ECFD-FC5B-40E2-9B8D-8DE386AC5840}"/>
              </a:ext>
            </a:extLst>
          </p:cNvPr>
          <p:cNvSpPr>
            <a:spLocks noChangeAspect="1"/>
          </p:cNvSpPr>
          <p:nvPr/>
        </p:nvSpPr>
        <p:spPr>
          <a:xfrm rot="16200000">
            <a:off x="5449331" y="4485515"/>
            <a:ext cx="186688" cy="1866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91757-40AC-4B06-AD26-BA391123B18C}"/>
              </a:ext>
            </a:extLst>
          </p:cNvPr>
          <p:cNvSpPr>
            <a:spLocks noChangeAspect="1"/>
          </p:cNvSpPr>
          <p:nvPr/>
        </p:nvSpPr>
        <p:spPr>
          <a:xfrm rot="16200000">
            <a:off x="5449331" y="3758880"/>
            <a:ext cx="186688" cy="186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CAE7F3-2642-428F-AB71-9168BBC68B68}"/>
              </a:ext>
            </a:extLst>
          </p:cNvPr>
          <p:cNvCxnSpPr>
            <a:cxnSpLocks/>
            <a:endCxn id="25" idx="0"/>
          </p:cNvCxnSpPr>
          <p:nvPr/>
        </p:nvCxnSpPr>
        <p:spPr>
          <a:xfrm flipV="1">
            <a:off x="5555356" y="3613085"/>
            <a:ext cx="1292360" cy="901056"/>
          </a:xfrm>
          <a:prstGeom prst="line">
            <a:avLst/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B7DA89-F160-4AD7-A5EA-EFD219B1A89F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65172" y="3844089"/>
            <a:ext cx="1282545" cy="8934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46116-B3D8-4E7E-B172-088F6D621F0C}"/>
              </a:ext>
            </a:extLst>
          </p:cNvPr>
          <p:cNvSpPr/>
          <p:nvPr/>
        </p:nvSpPr>
        <p:spPr>
          <a:xfrm rot="14100357">
            <a:off x="6453317" y="3572681"/>
            <a:ext cx="830871" cy="5135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F79A24-8233-4ED6-8B76-5154D89198E4}"/>
              </a:ext>
            </a:extLst>
          </p:cNvPr>
          <p:cNvGrpSpPr/>
          <p:nvPr/>
        </p:nvGrpSpPr>
        <p:grpSpPr>
          <a:xfrm>
            <a:off x="2523995" y="2781634"/>
            <a:ext cx="718798" cy="2653917"/>
            <a:chOff x="1987127" y="2686240"/>
            <a:chExt cx="1522353" cy="2653917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0AD668D-8F07-4A31-B641-F323E780A463}"/>
                </a:ext>
              </a:extLst>
            </p:cNvPr>
            <p:cNvSpPr/>
            <p:nvPr/>
          </p:nvSpPr>
          <p:spPr>
            <a:xfrm>
              <a:off x="1987127" y="2686240"/>
              <a:ext cx="1522353" cy="3497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2EED49EB-C910-445A-B5DA-E319457A1809}"/>
                </a:ext>
              </a:extLst>
            </p:cNvPr>
            <p:cNvSpPr/>
            <p:nvPr/>
          </p:nvSpPr>
          <p:spPr>
            <a:xfrm>
              <a:off x="1987127" y="4990381"/>
              <a:ext cx="1522353" cy="3497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56D8D7-EE0D-4DC2-9881-77C8E81CE8DC}"/>
              </a:ext>
            </a:extLst>
          </p:cNvPr>
          <p:cNvGrpSpPr/>
          <p:nvPr/>
        </p:nvGrpSpPr>
        <p:grpSpPr>
          <a:xfrm>
            <a:off x="4860789" y="2819269"/>
            <a:ext cx="2934649" cy="2653917"/>
            <a:chOff x="1987127" y="2686240"/>
            <a:chExt cx="1522353" cy="265391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DAFAA0D-1B02-4CDE-8573-AE1BE2B35D8E}"/>
                </a:ext>
              </a:extLst>
            </p:cNvPr>
            <p:cNvSpPr/>
            <p:nvPr/>
          </p:nvSpPr>
          <p:spPr>
            <a:xfrm>
              <a:off x="1987127" y="2686240"/>
              <a:ext cx="1522353" cy="3497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D229E7C-AD5E-4145-930D-C94A83D76B53}"/>
                </a:ext>
              </a:extLst>
            </p:cNvPr>
            <p:cNvSpPr/>
            <p:nvPr/>
          </p:nvSpPr>
          <p:spPr>
            <a:xfrm>
              <a:off x="1987127" y="4990381"/>
              <a:ext cx="1522353" cy="3497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E865C91-1131-46ED-BA92-62BA73E1D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3677" y="1518500"/>
            <a:ext cx="1393587" cy="13317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36B79E-54B6-4628-A029-F0C2035715F0}"/>
              </a:ext>
            </a:extLst>
          </p:cNvPr>
          <p:cNvSpPr/>
          <p:nvPr/>
        </p:nvSpPr>
        <p:spPr>
          <a:xfrm rot="7499643" flipH="1">
            <a:off x="6453317" y="4726569"/>
            <a:ext cx="830871" cy="5135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3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Radiography/Mammography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38" y="1559616"/>
            <a:ext cx="6297521" cy="5038016"/>
          </a:xfrm>
          <a:prstGeom prst="rect">
            <a:avLst/>
          </a:prstGeom>
        </p:spPr>
      </p:pic>
      <p:pic>
        <p:nvPicPr>
          <p:cNvPr id="5" name="Picture 4" descr="Image result for breast cancer statistics 20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9" y="2615949"/>
            <a:ext cx="5082839" cy="316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9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10A8A-C805-B976-72EF-76EE206B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9" y="2004939"/>
            <a:ext cx="11421062" cy="28481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83D61-1ED4-F4D2-05F5-25B14BB35790}"/>
              </a:ext>
            </a:extLst>
          </p:cNvPr>
          <p:cNvSpPr/>
          <p:nvPr/>
        </p:nvSpPr>
        <p:spPr>
          <a:xfrm>
            <a:off x="766844" y="3523129"/>
            <a:ext cx="5750498" cy="2151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1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Breast Tomosynthesis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03" y="1710441"/>
            <a:ext cx="5469679" cy="4826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82" y="2493136"/>
            <a:ext cx="4752528" cy="34074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82857" y="2293081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20-49kVp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7766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Breast CT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46184"/>
            <a:ext cx="546735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2246184"/>
            <a:ext cx="5143500" cy="3857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38900" y="5690044"/>
            <a:ext cx="514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49kVp, 200mA, 8ms Pulse Width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9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Mathematical Insight</a:t>
            </a:r>
            <a:endParaRPr lang="zh-CN" altLang="en-US" sz="44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323758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0596" name="Picture 4" descr="Image result for circular dott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66" y="1973870"/>
            <a:ext cx="3420314" cy="34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166263" y="3143967"/>
            <a:ext cx="1080120" cy="108012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747694" y="3610816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611790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035726" y="2513864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2153344" y="5850026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(Single View)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7473044" y="583564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(Full Scan)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9" y="1649768"/>
            <a:ext cx="142875" cy="43815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 bwMode="auto">
          <a:xfrm>
            <a:off x="5421666" y="3545711"/>
            <a:ext cx="1080120" cy="130211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858" name="Picture 2" descr="Image result for question mark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68" y="1793784"/>
            <a:ext cx="849716" cy="8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0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Mathematical Insight</a:t>
            </a:r>
            <a:endParaRPr lang="zh-CN" altLang="en-US" sz="44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476158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6123052" y="2473188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rot="900000">
            <a:off x="6131311" y="2424116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rot="20700000">
            <a:off x="6123052" y="2424116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0596" name="Picture 4" descr="Image result for circular dott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66" y="2210929"/>
            <a:ext cx="3420314" cy="34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73" y="1888850"/>
            <a:ext cx="1895475" cy="28398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8318663" y="3381026"/>
            <a:ext cx="1080120" cy="108012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900094" y="3847875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764190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88126" y="2750923"/>
            <a:ext cx="0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5574066" y="3600640"/>
            <a:ext cx="1080120" cy="494471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305744" y="608708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(Single View)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98032" y="6072705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Tomosynthesis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(Limited Angle)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7625444" y="6072704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(Full Scan)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89" y="1886827"/>
            <a:ext cx="142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70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Physical Insight</a:t>
            </a:r>
            <a:endParaRPr lang="zh-CN" altLang="en-US" sz="44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119477" y="2174941"/>
            <a:ext cx="2376264" cy="331236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119477" y="5943151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Radiography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(Lowest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4711765" y="5928771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Tomosynthesis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(Modest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7439177" y="5928770"/>
            <a:ext cx="2466558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</a:p>
          <a:p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(Highest kVp)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514829" y="3327069"/>
            <a:ext cx="450961" cy="4956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135660" y="3687109"/>
            <a:ext cx="450961" cy="495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701161" y="2174941"/>
            <a:ext cx="2376264" cy="331236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096513" y="3327069"/>
            <a:ext cx="450961" cy="49567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17344" y="3687109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99764" y="3208269"/>
            <a:ext cx="450961" cy="4956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301933" y="3063826"/>
            <a:ext cx="450961" cy="49567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439177" y="2159643"/>
            <a:ext cx="2376264" cy="33123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34529" y="3311771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55360" y="3671811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8285490" y="2758909"/>
            <a:ext cx="450961" cy="495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7104" y="1696852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20-49kVp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48342" y="1696852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49kVp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47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Ballpark Analysis</a:t>
            </a: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704942" y="4510245"/>
          <a:ext cx="17637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41200" progId="Equation.DSMT4">
                  <p:embed/>
                </p:oleObj>
              </mc:Choice>
              <mc:Fallback>
                <p:oleObj name="Equation" r:id="rId2" imgW="672840" imgH="241200" progId="Equation.DSMT4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42" y="4510245"/>
                        <a:ext cx="17637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1353014" y="2129618"/>
            <a:ext cx="6336704" cy="1682363"/>
          </a:xfrm>
          <a:prstGeom prst="rect">
            <a:avLst/>
          </a:prstGeom>
          <a:solidFill>
            <a:srgbClr val="FF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5385462" y="2681059"/>
            <a:ext cx="1835348" cy="925127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71403" y="1727594"/>
            <a:ext cx="0" cy="26127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959810" y="1727594"/>
            <a:ext cx="0" cy="26127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064982" y="2129618"/>
            <a:ext cx="0" cy="1682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169438" y="2684101"/>
            <a:ext cx="0" cy="9220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2992162" y="4504549"/>
          <a:ext cx="51228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41200" progId="Equation.DSMT4">
                  <p:embed/>
                </p:oleObj>
              </mc:Choice>
              <mc:Fallback>
                <p:oleObj name="Equation" r:id="rId4" imgW="1955520" imgH="241200" progId="Equation.DSMT4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162" y="4504549"/>
                        <a:ext cx="51228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776951" y="5681524"/>
          <a:ext cx="482282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400" imgH="393480" progId="Equation.DSMT4">
                  <p:embed/>
                </p:oleObj>
              </mc:Choice>
              <mc:Fallback>
                <p:oleObj name="Equation" r:id="rId6" imgW="1841400" imgH="393480" progId="Equation.DSMT4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51" y="5681524"/>
                        <a:ext cx="482282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43805" y="2899925"/>
          <a:ext cx="3333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05" y="2899925"/>
                        <a:ext cx="3333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/>
        </p:nvGraphicFramePr>
        <p:xfrm>
          <a:off x="4463784" y="2885728"/>
          <a:ext cx="5667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177480" progId="Equation.DSMT4">
                  <p:embed/>
                </p:oleObj>
              </mc:Choice>
              <mc:Fallback>
                <p:oleObj name="Equation" r:id="rId10" imgW="215640" imgH="177480" progId="Equation.DSMT4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784" y="2885728"/>
                        <a:ext cx="56673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/>
        </p:nvGraphicFramePr>
        <p:xfrm>
          <a:off x="2367823" y="2875841"/>
          <a:ext cx="400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164880" progId="Equation.DSMT4">
                  <p:embed/>
                </p:oleObj>
              </mc:Choice>
              <mc:Fallback>
                <p:oleObj name="Equation" r:id="rId12" imgW="152280" imgH="164880" progId="Equation.DSMT4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823" y="2875841"/>
                        <a:ext cx="400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6129658" y="2867748"/>
          <a:ext cx="5000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440" imgH="203040" progId="Equation.DSMT4">
                  <p:embed/>
                </p:oleObj>
              </mc:Choice>
              <mc:Fallback>
                <p:oleObj name="Equation" r:id="rId14" imgW="190440" imgH="203040" progId="Equation.DSMT4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658" y="2867748"/>
                        <a:ext cx="50006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2106680" y="1495807"/>
          <a:ext cx="3984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80" y="1495807"/>
                        <a:ext cx="3984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2"/>
          <p:cNvGraphicFramePr>
            <a:graphicFrameLocks noChangeAspect="1"/>
          </p:cNvGraphicFramePr>
          <p:nvPr/>
        </p:nvGraphicFramePr>
        <p:xfrm>
          <a:off x="6103905" y="1494197"/>
          <a:ext cx="3984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05" y="1494197"/>
                        <a:ext cx="3984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 bwMode="auto">
          <a:xfrm>
            <a:off x="6303136" y="5300542"/>
            <a:ext cx="5358140" cy="114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kVp should be 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 to maximize </a:t>
            </a:r>
            <a:r>
              <a:rPr lang="el-GR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Δµ</a:t>
            </a:r>
            <a:endParaRPr lang="en-US" altLang="zh-CN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kVp should be </a:t>
            </a:r>
            <a:r>
              <a:rPr lang="en-US" altLang="zh-CN" sz="200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 to minimize noise</a:t>
            </a:r>
            <a:endParaRPr lang="zh-CN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3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6088" y="1595021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Nature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Wave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Particle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Attenuation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Mechanisms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	X-ray Radiography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553593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694263" y="1811352"/>
            <a:ext cx="11167533" cy="464025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Verdana" charset="0"/>
              <a:buNone/>
            </a:pPr>
            <a:r>
              <a:rPr lang="en-US" dirty="0"/>
              <a:t>Ionizing: Free Electrons in Biological Tissue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Stochastic Risks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Cell Injury/Death 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Cell Modification toward Malignancy or Genetic Damage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Deterministic Damages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Complete Tissue Damage above a Threshold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Severe Tissue Reaction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Potential Benefits??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Evolutionary?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Dropout Effect?</a:t>
            </a:r>
          </a:p>
        </p:txBody>
      </p:sp>
      <p:sp>
        <p:nvSpPr>
          <p:cNvPr id="76805" name="Title 5"/>
          <p:cNvSpPr>
            <a:spLocks noGrp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4400" dirty="0"/>
              <a:t>Ionizing Radiation Effects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52778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Equivalent Dose </a:t>
            </a:r>
            <a:r>
              <a:rPr lang="en-US" sz="4400" b="0" dirty="0"/>
              <a:t>(Radiation Normalized)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03763" y="1715819"/>
            <a:ext cx="11341101" cy="490511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Absorbed Dose D [Gray (</a:t>
            </a:r>
            <a:r>
              <a:rPr lang="en-US" dirty="0" err="1">
                <a:solidFill>
                  <a:srgbClr val="FF0000"/>
                </a:solidFill>
              </a:rPr>
              <a:t>Gy</a:t>
            </a:r>
            <a:r>
              <a:rPr lang="en-US" dirty="0">
                <a:solidFill>
                  <a:srgbClr val="FF0000"/>
                </a:solidFill>
              </a:rPr>
              <a:t>)]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1 </a:t>
            </a:r>
            <a:r>
              <a:rPr lang="en-US" sz="3000" dirty="0" err="1"/>
              <a:t>Gy</a:t>
            </a:r>
            <a:r>
              <a:rPr lang="en-US" sz="3000" dirty="0"/>
              <a:t> = 1 J/kg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3000" b="0" dirty="0"/>
              <a:t>Cataract Risk per 5 </a:t>
            </a:r>
            <a:r>
              <a:rPr lang="en-US" sz="3000" b="0" dirty="0" err="1"/>
              <a:t>Gy</a:t>
            </a:r>
            <a:r>
              <a:rPr lang="en-US" sz="3000" b="0" dirty="0"/>
              <a:t>: 100%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 Equivalent Dose H</a:t>
            </a:r>
            <a:r>
              <a:rPr lang="en-US" baseline="-25000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 in Tissue t [Sievert (</a:t>
            </a:r>
            <a:r>
              <a:rPr lang="en-US" dirty="0" err="1">
                <a:solidFill>
                  <a:srgbClr val="FF0000"/>
                </a:solidFill>
              </a:rPr>
              <a:t>Sv</a:t>
            </a:r>
            <a:r>
              <a:rPr lang="en-US" dirty="0">
                <a:solidFill>
                  <a:srgbClr val="FF0000"/>
                </a:solidFill>
              </a:rPr>
              <a:t>)]</a:t>
            </a:r>
          </a:p>
          <a:p>
            <a:pPr marL="6858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lang="en-US" baseline="-25000" dirty="0" err="1"/>
              <a:t>r</a:t>
            </a:r>
            <a:r>
              <a:rPr lang="en-US" dirty="0" err="1"/>
              <a:t>D</a:t>
            </a:r>
            <a:r>
              <a:rPr lang="en-US" baseline="-25000" dirty="0" err="1"/>
              <a:t>t,r</a:t>
            </a:r>
            <a:endParaRPr lang="en-US" dirty="0"/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</a:t>
            </a:r>
            <a:r>
              <a:rPr lang="en-US" sz="3000" dirty="0" err="1"/>
              <a:t>D</a:t>
            </a:r>
            <a:r>
              <a:rPr lang="en-US" sz="3000" baseline="-25000" dirty="0" err="1"/>
              <a:t>t,r</a:t>
            </a:r>
            <a:r>
              <a:rPr lang="en-US" sz="3000" dirty="0"/>
              <a:t>: Absorbed Radiation of Type r in Tissue of Type t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>
                <a:solidFill>
                  <a:schemeClr val="tx1"/>
                </a:solidFill>
              </a:rPr>
              <a:t>	</a:t>
            </a:r>
            <a:r>
              <a:rPr lang="en-US" sz="3000" dirty="0" err="1"/>
              <a:t>c</a:t>
            </a:r>
            <a:r>
              <a:rPr lang="en-US" sz="3000" baseline="-25000" dirty="0" err="1"/>
              <a:t>r</a:t>
            </a:r>
            <a:r>
              <a:rPr lang="en-US" sz="3000" dirty="0"/>
              <a:t> : Weighting Radiation (1 for X-ray, 20 for α Particles)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	</a:t>
            </a:r>
            <a:r>
              <a:rPr lang="en-US" sz="3000" dirty="0"/>
              <a:t>1 </a:t>
            </a:r>
            <a:r>
              <a:rPr lang="en-US" sz="3000" dirty="0" err="1"/>
              <a:t>Sv</a:t>
            </a:r>
            <a:r>
              <a:rPr lang="en-US" sz="3000" dirty="0"/>
              <a:t> = 1 </a:t>
            </a:r>
            <a:r>
              <a:rPr lang="en-US" sz="3000" dirty="0" err="1"/>
              <a:t>Gy</a:t>
            </a:r>
            <a:r>
              <a:rPr lang="en-US" sz="3000" dirty="0"/>
              <a:t> * 1 </a:t>
            </a:r>
            <a:r>
              <a:rPr lang="en-US" sz="3000" b="0" dirty="0"/>
              <a:t>(for X-ray, Others Made Equivalent to X-ray)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3000" b="0" dirty="0"/>
              <a:t>Lung Cancer Risk per </a:t>
            </a:r>
            <a:r>
              <a:rPr lang="en-US" sz="3000" b="0" dirty="0" err="1"/>
              <a:t>Sv</a:t>
            </a:r>
            <a:r>
              <a:rPr lang="en-US" sz="3000" b="0" dirty="0"/>
              <a:t>: 1.14%</a:t>
            </a:r>
          </a:p>
        </p:txBody>
      </p:sp>
    </p:spTree>
    <p:extLst>
      <p:ext uri="{BB962C8B-B14F-4D97-AF65-F5344CB8AC3E}">
        <p14:creationId xmlns:p14="http://schemas.microsoft.com/office/powerpoint/2010/main" val="3120501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Effective Dose </a:t>
            </a:r>
            <a:r>
              <a:rPr lang="en-US" sz="4400" b="0" dirty="0"/>
              <a:t>(Radiation &amp; Tissue Normalized)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22299" y="2240755"/>
            <a:ext cx="11341101" cy="380444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0000"/>
                </a:solidFill>
              </a:rPr>
              <a:t>Effective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sz="3000" dirty="0">
                <a:solidFill>
                  <a:srgbClr val="FF0000"/>
                </a:solidFill>
              </a:rPr>
              <a:t>ose E: Overall Detriment [in Sievert (</a:t>
            </a:r>
            <a:r>
              <a:rPr lang="en-US" sz="3000" dirty="0" err="1">
                <a:solidFill>
                  <a:srgbClr val="FF0000"/>
                </a:solidFill>
              </a:rPr>
              <a:t>Sv</a:t>
            </a:r>
            <a:r>
              <a:rPr lang="en-US" sz="3000" dirty="0">
                <a:solidFill>
                  <a:srgbClr val="FF0000"/>
                </a:solidFill>
              </a:rPr>
              <a:t>)]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E = </a:t>
            </a:r>
            <a:r>
              <a:rPr lang="el-GR" sz="3200" dirty="0"/>
              <a:t>Σ</a:t>
            </a:r>
            <a:r>
              <a:rPr lang="en-US" sz="3200" baseline="-25000" dirty="0" err="1"/>
              <a:t>t</a:t>
            </a:r>
            <a:r>
              <a:rPr lang="en-US" sz="3000" dirty="0" err="1"/>
              <a:t>d</a:t>
            </a:r>
            <a:r>
              <a:rPr lang="en-US" sz="3000" baseline="-25000" dirty="0" err="1"/>
              <a:t>t</a:t>
            </a:r>
            <a:r>
              <a:rPr lang="en-US" sz="3000" dirty="0" err="1"/>
              <a:t>H</a:t>
            </a:r>
            <a:r>
              <a:rPr lang="en-US" sz="3000" baseline="-25000" dirty="0" err="1"/>
              <a:t>t</a:t>
            </a:r>
            <a:endParaRPr lang="en-US" sz="3000" dirty="0"/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</a:t>
            </a:r>
            <a:r>
              <a:rPr lang="en-US" sz="3000" dirty="0" err="1"/>
              <a:t>d</a:t>
            </a:r>
            <a:r>
              <a:rPr lang="en-US" sz="3000" baseline="-25000" dirty="0" err="1"/>
              <a:t>t</a:t>
            </a:r>
            <a:r>
              <a:rPr lang="en-US" sz="3000" dirty="0"/>
              <a:t> : Weighting Tissue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2800" b="0" dirty="0"/>
              <a:t>Lung, Breast: 0.12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Gonads: 0.08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Bladder, Liver: 0.04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Brain, Skin: 0.01</a:t>
            </a:r>
          </a:p>
        </p:txBody>
      </p:sp>
    </p:spTree>
    <p:extLst>
      <p:ext uri="{BB962C8B-B14F-4D97-AF65-F5344CB8AC3E}">
        <p14:creationId xmlns:p14="http://schemas.microsoft.com/office/powerpoint/2010/main" val="60643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4A757-C792-E078-AD58-6B414175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50" y="239593"/>
            <a:ext cx="10264498" cy="6378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DAC3CB-9146-AC47-DBEE-9611927B7393}"/>
              </a:ext>
            </a:extLst>
          </p:cNvPr>
          <p:cNvSpPr/>
          <p:nvPr/>
        </p:nvSpPr>
        <p:spPr>
          <a:xfrm>
            <a:off x="6418729" y="2859741"/>
            <a:ext cx="1855695" cy="293145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81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Effective Doses for Typical Imaging Exams</a:t>
            </a:r>
          </a:p>
        </p:txBody>
      </p:sp>
      <p:pic>
        <p:nvPicPr>
          <p:cNvPr id="29698" name="Picture 2" descr="Medical Imaging - Radiation Dose&#10;#PatientInfo #Radiology #Procedures #Imaging #Radiation #Doses #ChestXRay #CT #Nuclear #Stress #Comparison #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14" y="1664447"/>
            <a:ext cx="5195455" cy="477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1800" y="6464499"/>
            <a:ext cx="1038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https://www.grepmed.com/images/1829/patientinfo-procedures-comparison-radiology-chestxray-radiation-imaging</a:t>
            </a:r>
            <a:r>
              <a:rPr lang="en-US" sz="1400" b="1" dirty="0"/>
              <a:t> </a:t>
            </a:r>
          </a:p>
        </p:txBody>
      </p:sp>
      <p:pic>
        <p:nvPicPr>
          <p:cNvPr id="29700" name="Picture 4" descr="To how much radiation are you exposed on a transcontinental flight? -  Travel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76" y="1652826"/>
            <a:ext cx="2720567" cy="48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8077200" y="4555067"/>
            <a:ext cx="1540933" cy="448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37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Low-dose 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1782078"/>
            <a:ext cx="6351149" cy="28322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3" y="2153814"/>
            <a:ext cx="6310330" cy="4018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35" y="1652596"/>
            <a:ext cx="5293277" cy="47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 of Box Solution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78" y="1555746"/>
            <a:ext cx="6942667" cy="5243993"/>
          </a:xfrm>
          <a:prstGeom prst="rect">
            <a:avLst/>
          </a:prstGeom>
        </p:spPr>
      </p:pic>
      <p:pic>
        <p:nvPicPr>
          <p:cNvPr id="30722" name="Picture 2" descr="Vertical Shot Of Female Hand Picking One Orange Out Of Box Of.. Stock  Photo, Picture And Royalty Free Image. Image 17640242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0" y="1508157"/>
            <a:ext cx="4221308" cy="52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18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6096" y="2457246"/>
            <a:ext cx="3267472" cy="4288148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00B050"/>
                </a:solidFill>
              </a:rPr>
              <a:t>Please discuss if we only take one x-ray radiograph of an object (say a breast), should we compress the object or not for better screening or diagnosis?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20" y="1668570"/>
            <a:ext cx="4953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5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955" y="1494198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Nature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Wave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/>
              <a:t>Mechanisms</a:t>
            </a:r>
          </a:p>
          <a:p>
            <a:pPr lvl="1"/>
            <a:r>
              <a:rPr lang="en-US" sz="2800" dirty="0"/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X-ray Radiography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125979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Image result for x-ray em spectrum soft h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35" y="2082605"/>
            <a:ext cx="9144001" cy="378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Waves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061342" y="1924085"/>
            <a:ext cx="172819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/>
              </a:rPr>
              <a:t>0.01-10nm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1" y="6369234"/>
            <a:ext cx="10555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hlinkClick r:id="rId3"/>
              </a:rPr>
              <a:t>https://nau.edu/cefns/labs/electron-microprobe/glg-510-class-notes/signals/%23Absorption_of_electromagnetic_radiation</a:t>
            </a:r>
            <a:r>
              <a:rPr lang="zh-CN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9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Interference</a:t>
            </a:r>
            <a:endParaRPr lang="zh-CN" alt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1688984"/>
            <a:ext cx="8248650" cy="499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08" y="1829275"/>
            <a:ext cx="3498491" cy="35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Photons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9" y="1686156"/>
            <a:ext cx="8258175" cy="4953000"/>
          </a:xfrm>
          <a:prstGeom prst="rect">
            <a:avLst/>
          </a:prstGeom>
        </p:spPr>
      </p:pic>
      <p:pic>
        <p:nvPicPr>
          <p:cNvPr id="25604" name="Picture 4" descr="Gun and the target Royalty Free Vector Image - Vecto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1" y="1890955"/>
            <a:ext cx="3338455" cy="34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0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Delayed-Choice Experiments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616103"/>
            <a:ext cx="8372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2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21015</TotalTime>
  <Words>1132</Words>
  <Application>Microsoft Office PowerPoint</Application>
  <PresentationFormat>Widescreen</PresentationFormat>
  <Paragraphs>183</Paragraphs>
  <Slides>43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Corbel</vt:lpstr>
      <vt:lpstr>Roboto</vt:lpstr>
      <vt:lpstr>Verdana</vt:lpstr>
      <vt:lpstr>Wingdings</vt:lpstr>
      <vt:lpstr>Wingdings 2</vt:lpstr>
      <vt:lpstr>Metro</vt:lpstr>
      <vt:lpstr>Equation</vt:lpstr>
      <vt:lpstr>PowerPoint Presentation</vt:lpstr>
      <vt:lpstr>PowerPoint Presentation</vt:lpstr>
      <vt:lpstr>PowerPoint Presentation</vt:lpstr>
      <vt:lpstr>PowerPoint Presentation</vt:lpstr>
      <vt:lpstr>Outline</vt:lpstr>
      <vt:lpstr>X-ray Waves</vt:lpstr>
      <vt:lpstr>X-ray Interference</vt:lpstr>
      <vt:lpstr>X-ray Photons</vt:lpstr>
      <vt:lpstr>Delayed-Choice Experiments</vt:lpstr>
      <vt:lpstr>X-ray Grating Interferometric Results</vt:lpstr>
      <vt:lpstr>Quantum Principle of Relativity</vt:lpstr>
      <vt:lpstr>Outline</vt:lpstr>
      <vt:lpstr>X-ray Interactions with Matter</vt:lpstr>
      <vt:lpstr>Linear &amp; Mass Attenuation</vt:lpstr>
      <vt:lpstr>X-ray Attenuation Curves</vt:lpstr>
      <vt:lpstr>Two Basis Functions</vt:lpstr>
      <vt:lpstr>Klein–Nishina Function</vt:lpstr>
      <vt:lpstr>Beer’s Law (Monochromatic Light)</vt:lpstr>
      <vt:lpstr>Mono- &amp; Poly-Data Models</vt:lpstr>
      <vt:lpstr>Outline</vt:lpstr>
      <vt:lpstr>X-ray Tube: Simple View</vt:lpstr>
      <vt:lpstr>X-ray Tube: Pretty View</vt:lpstr>
      <vt:lpstr>X-ray Spectrum</vt:lpstr>
      <vt:lpstr>E-beam Scanner</vt:lpstr>
      <vt:lpstr>Energy-integrating Detector</vt:lpstr>
      <vt:lpstr>Beer’s Law to Linear Equation</vt:lpstr>
      <vt:lpstr>Anti-scatter Grid</vt:lpstr>
      <vt:lpstr>X-ray “Dissectography” / X-ray Stereography</vt:lpstr>
      <vt:lpstr>Radiography/Mammography</vt:lpstr>
      <vt:lpstr>Breast Tomosynthesis</vt:lpstr>
      <vt:lpstr>Breast CT</vt:lpstr>
      <vt:lpstr>Mathematical Insight</vt:lpstr>
      <vt:lpstr>Mathematical Insight</vt:lpstr>
      <vt:lpstr>Physical Insight</vt:lpstr>
      <vt:lpstr>Ballpark Analysis</vt:lpstr>
      <vt:lpstr>Outline</vt:lpstr>
      <vt:lpstr>Ionizing Radiation Effects</vt:lpstr>
      <vt:lpstr>Equivalent Dose (Radiation Normalized)</vt:lpstr>
      <vt:lpstr>Effective Dose (Radiation &amp; Tissue Normalized)</vt:lpstr>
      <vt:lpstr>Effective Doses for Typical Imaging Exams</vt:lpstr>
      <vt:lpstr>Low-dose CT</vt:lpstr>
      <vt:lpstr>Out of Box Solution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3112</cp:revision>
  <cp:lastPrinted>2012-03-08T21:40:16Z</cp:lastPrinted>
  <dcterms:created xsi:type="dcterms:W3CDTF">2006-10-23T16:36:06Z</dcterms:created>
  <dcterms:modified xsi:type="dcterms:W3CDTF">2024-01-06T20:15:07Z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